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58" r:id="rId4"/>
    <p:sldId id="259" r:id="rId5"/>
    <p:sldId id="260" r:id="rId6"/>
    <p:sldId id="261" r:id="rId7"/>
    <p:sldId id="271" r:id="rId8"/>
    <p:sldId id="273" r:id="rId9"/>
    <p:sldId id="262" r:id="rId10"/>
    <p:sldId id="263" r:id="rId11"/>
    <p:sldId id="264" r:id="rId12"/>
    <p:sldId id="265" r:id="rId13"/>
    <p:sldId id="266" r:id="rId14"/>
    <p:sldId id="268" r:id="rId15"/>
    <p:sldId id="267" r:id="rId16"/>
    <p:sldId id="269" r:id="rId17"/>
    <p:sldId id="270" r:id="rId18"/>
    <p:sldId id="274" r:id="rId19"/>
    <p:sldId id="275" r:id="rId20"/>
    <p:sldId id="276" r:id="rId21"/>
    <p:sldId id="283" r:id="rId22"/>
    <p:sldId id="284" r:id="rId23"/>
    <p:sldId id="285" r:id="rId24"/>
    <p:sldId id="286" r:id="rId25"/>
    <p:sldId id="277" r:id="rId26"/>
    <p:sldId id="287" r:id="rId27"/>
    <p:sldId id="278" r:id="rId28"/>
    <p:sldId id="279" r:id="rId29"/>
    <p:sldId id="280" r:id="rId30"/>
    <p:sldId id="281" r:id="rId31"/>
    <p:sldId id="28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598" autoAdjust="0"/>
  </p:normalViewPr>
  <p:slideViewPr>
    <p:cSldViewPr>
      <p:cViewPr>
        <p:scale>
          <a:sx n="84" d="100"/>
          <a:sy n="84" d="100"/>
        </p:scale>
        <p:origin x="83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http://www.hqoboi.com/img/other2/svobodnaya-tematika_195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4" descr="110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068960"/>
            <a:ext cx="2195736" cy="2195736"/>
          </a:xfrm>
          <a:prstGeom prst="rect">
            <a:avLst/>
          </a:prstGeom>
          <a:noFill/>
        </p:spPr>
      </p:pic>
      <p:pic>
        <p:nvPicPr>
          <p:cNvPr id="10" name="Picture 12" descr="http://li-web.ru/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3528" y="4509120"/>
            <a:ext cx="2573808" cy="1693566"/>
          </a:xfrm>
          <a:prstGeom prst="rect">
            <a:avLst/>
          </a:prstGeom>
          <a:noFill/>
        </p:spPr>
      </p:pic>
      <p:pic>
        <p:nvPicPr>
          <p:cNvPr id="11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 rot="4440927">
            <a:off x="2998308" y="1462702"/>
            <a:ext cx="520003" cy="465789"/>
          </a:xfrm>
          <a:prstGeom prst="rect">
            <a:avLst/>
          </a:prstGeom>
          <a:noFill/>
        </p:spPr>
      </p:pic>
      <p:pic>
        <p:nvPicPr>
          <p:cNvPr id="12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 rot="834491">
            <a:off x="1691680" y="1194048"/>
            <a:ext cx="647377" cy="579883"/>
          </a:xfrm>
          <a:prstGeom prst="rect">
            <a:avLst/>
          </a:prstGeom>
          <a:noFill/>
        </p:spPr>
      </p:pic>
      <p:pic>
        <p:nvPicPr>
          <p:cNvPr id="13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7" cstate="screen"/>
          <a:srcRect/>
          <a:stretch>
            <a:fillRect/>
          </a:stretch>
        </p:blipFill>
        <p:spPr bwMode="auto">
          <a:xfrm rot="20765509" flipH="1">
            <a:off x="2467716" y="455488"/>
            <a:ext cx="474757" cy="425260"/>
          </a:xfrm>
          <a:prstGeom prst="rect">
            <a:avLst/>
          </a:prstGeom>
          <a:noFill/>
        </p:spPr>
      </p:pic>
      <p:pic>
        <p:nvPicPr>
          <p:cNvPr id="14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 rot="17860795" flipH="1">
            <a:off x="2387954" y="1542099"/>
            <a:ext cx="282402" cy="252959"/>
          </a:xfrm>
          <a:prstGeom prst="rect">
            <a:avLst/>
          </a:prstGeom>
          <a:noFill/>
        </p:spPr>
      </p:pic>
      <p:pic>
        <p:nvPicPr>
          <p:cNvPr id="15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 rot="1184213" flipH="1">
            <a:off x="3250070" y="372908"/>
            <a:ext cx="282402" cy="252959"/>
          </a:xfrm>
          <a:prstGeom prst="rect">
            <a:avLst/>
          </a:prstGeom>
          <a:noFill/>
        </p:spPr>
      </p:pic>
      <p:pic>
        <p:nvPicPr>
          <p:cNvPr id="16" name="Picture 24" descr="http://kira-scrap.ru/KATALOG/OFORMLENIE/1/0_8ba16_f0ee499e_L.png"/>
          <p:cNvPicPr>
            <a:picLocks noChangeAspect="1" noChangeArrowheads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3059832" y="0"/>
            <a:ext cx="4762500" cy="2295526"/>
          </a:xfrm>
          <a:prstGeom prst="rect">
            <a:avLst/>
          </a:prstGeom>
          <a:noFill/>
        </p:spPr>
      </p:pic>
      <p:pic>
        <p:nvPicPr>
          <p:cNvPr id="18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10" cstate="screen"/>
          <a:srcRect/>
          <a:stretch>
            <a:fillRect/>
          </a:stretch>
        </p:blipFill>
        <p:spPr bwMode="auto">
          <a:xfrm rot="4760048">
            <a:off x="2262221" y="1712230"/>
            <a:ext cx="728934" cy="886319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 userDrawn="1"/>
        </p:nvSpPr>
        <p:spPr>
          <a:xfrm>
            <a:off x="0" y="0"/>
            <a:ext cx="9144000" cy="6858001"/>
          </a:xfrm>
          <a:prstGeom prst="rect">
            <a:avLst/>
          </a:prstGeom>
          <a:noFill/>
          <a:ln w="222250" cmpd="tri">
            <a:solidFill>
              <a:srgbClr val="00B0F0">
                <a:alpha val="87000"/>
              </a:srgb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6" descr="http://img-fotki.yandex.ru/get/9512/16969765.1e5/0_8ba0d_a93542ba_orig.png"/>
          <p:cNvPicPr>
            <a:picLocks noChangeAspect="1" noChangeArrowheads="1"/>
          </p:cNvPicPr>
          <p:nvPr userDrawn="1"/>
        </p:nvPicPr>
        <p:blipFill>
          <a:blip r:embed="rId11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187624" y="548680"/>
            <a:ext cx="3960440" cy="3960440"/>
          </a:xfrm>
          <a:prstGeom prst="rect">
            <a:avLst/>
          </a:prstGeom>
          <a:noFill/>
        </p:spPr>
      </p:pic>
      <p:pic>
        <p:nvPicPr>
          <p:cNvPr id="22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10" cstate="screen"/>
          <a:srcRect/>
          <a:stretch>
            <a:fillRect/>
          </a:stretch>
        </p:blipFill>
        <p:spPr bwMode="auto">
          <a:xfrm rot="3367660">
            <a:off x="2629973" y="626837"/>
            <a:ext cx="727507" cy="885062"/>
          </a:xfrm>
          <a:prstGeom prst="rect">
            <a:avLst/>
          </a:prstGeom>
          <a:noFill/>
        </p:spPr>
      </p:pic>
      <p:pic>
        <p:nvPicPr>
          <p:cNvPr id="23" name="Picture 26" descr="http://img-fotki.yandex.ru/get/9512/16969765.1e5/0_8ba0d_a93542ba_orig.png"/>
          <p:cNvPicPr>
            <a:picLocks noChangeAspect="1" noChangeArrowheads="1"/>
          </p:cNvPicPr>
          <p:nvPr userDrawn="1"/>
        </p:nvPicPr>
        <p:blipFill>
          <a:blip r:embed="rId11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99592" y="0"/>
            <a:ext cx="3960440" cy="3960440"/>
          </a:xfrm>
          <a:prstGeom prst="rect">
            <a:avLst/>
          </a:prstGeom>
          <a:noFill/>
        </p:spPr>
      </p:pic>
      <p:pic>
        <p:nvPicPr>
          <p:cNvPr id="24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12" cstate="screen"/>
          <a:srcRect/>
          <a:stretch>
            <a:fillRect/>
          </a:stretch>
        </p:blipFill>
        <p:spPr bwMode="auto">
          <a:xfrm rot="2685555">
            <a:off x="626085" y="1528055"/>
            <a:ext cx="1617183" cy="2138855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http://www.hqoboi.com/img/other2/svobodnaya-tematika_195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4" descr="110.pn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068960"/>
            <a:ext cx="2195736" cy="2195736"/>
          </a:xfrm>
          <a:prstGeom prst="rect">
            <a:avLst/>
          </a:prstGeom>
          <a:noFill/>
        </p:spPr>
      </p:pic>
      <p:pic>
        <p:nvPicPr>
          <p:cNvPr id="9" name="Picture 12" descr="http://li-web.ru/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3528" y="4509120"/>
            <a:ext cx="2573808" cy="1693566"/>
          </a:xfrm>
          <a:prstGeom prst="rect">
            <a:avLst/>
          </a:prstGeom>
          <a:noFill/>
        </p:spPr>
      </p:pic>
      <p:pic>
        <p:nvPicPr>
          <p:cNvPr id="10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 rot="4440927">
            <a:off x="3130519" y="1462702"/>
            <a:ext cx="520003" cy="465789"/>
          </a:xfrm>
          <a:prstGeom prst="rect">
            <a:avLst/>
          </a:prstGeom>
          <a:noFill/>
        </p:spPr>
      </p:pic>
      <p:pic>
        <p:nvPicPr>
          <p:cNvPr id="11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 rot="834491">
            <a:off x="1823891" y="1194048"/>
            <a:ext cx="647377" cy="579883"/>
          </a:xfrm>
          <a:prstGeom prst="rect">
            <a:avLst/>
          </a:prstGeom>
          <a:noFill/>
        </p:spPr>
      </p:pic>
      <p:pic>
        <p:nvPicPr>
          <p:cNvPr id="12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7" cstate="screen"/>
          <a:srcRect/>
          <a:stretch>
            <a:fillRect/>
          </a:stretch>
        </p:blipFill>
        <p:spPr bwMode="auto">
          <a:xfrm rot="20765509" flipH="1">
            <a:off x="2599927" y="455488"/>
            <a:ext cx="474757" cy="425260"/>
          </a:xfrm>
          <a:prstGeom prst="rect">
            <a:avLst/>
          </a:prstGeom>
          <a:noFill/>
        </p:spPr>
      </p:pic>
      <p:pic>
        <p:nvPicPr>
          <p:cNvPr id="13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 rot="17860795" flipH="1">
            <a:off x="2520165" y="1542099"/>
            <a:ext cx="282402" cy="252959"/>
          </a:xfrm>
          <a:prstGeom prst="rect">
            <a:avLst/>
          </a:prstGeom>
          <a:noFill/>
        </p:spPr>
      </p:pic>
      <p:pic>
        <p:nvPicPr>
          <p:cNvPr id="14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8" cstate="screen"/>
          <a:srcRect/>
          <a:stretch>
            <a:fillRect/>
          </a:stretch>
        </p:blipFill>
        <p:spPr bwMode="auto">
          <a:xfrm rot="1184213" flipH="1">
            <a:off x="3382281" y="372908"/>
            <a:ext cx="282402" cy="252959"/>
          </a:xfrm>
          <a:prstGeom prst="rect">
            <a:avLst/>
          </a:prstGeom>
          <a:noFill/>
        </p:spPr>
      </p:pic>
      <p:pic>
        <p:nvPicPr>
          <p:cNvPr id="15" name="Picture 24" descr="http://kira-scrap.ru/KATALOG/OFORMLENIE/1/0_8ba16_f0ee499e_L.png"/>
          <p:cNvPicPr>
            <a:picLocks noChangeAspect="1" noChangeArrowheads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3347864" y="0"/>
            <a:ext cx="4762500" cy="2295526"/>
          </a:xfrm>
          <a:prstGeom prst="rect">
            <a:avLst/>
          </a:prstGeom>
          <a:noFill/>
        </p:spPr>
      </p:pic>
      <p:pic>
        <p:nvPicPr>
          <p:cNvPr id="16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10" cstate="screen"/>
          <a:srcRect/>
          <a:stretch>
            <a:fillRect/>
          </a:stretch>
        </p:blipFill>
        <p:spPr bwMode="auto">
          <a:xfrm rot="4760048">
            <a:off x="2262221" y="1712230"/>
            <a:ext cx="728934" cy="886319"/>
          </a:xfrm>
          <a:prstGeom prst="rect">
            <a:avLst/>
          </a:prstGeom>
          <a:noFill/>
        </p:spPr>
      </p:pic>
      <p:pic>
        <p:nvPicPr>
          <p:cNvPr id="17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10" cstate="screen"/>
          <a:srcRect/>
          <a:stretch>
            <a:fillRect/>
          </a:stretch>
        </p:blipFill>
        <p:spPr bwMode="auto">
          <a:xfrm rot="3367660">
            <a:off x="2629973" y="626837"/>
            <a:ext cx="727507" cy="885062"/>
          </a:xfrm>
          <a:prstGeom prst="rect">
            <a:avLst/>
          </a:prstGeom>
          <a:noFill/>
        </p:spPr>
      </p:pic>
      <p:pic>
        <p:nvPicPr>
          <p:cNvPr id="18" name="Picture 26" descr="http://img-fotki.yandex.ru/get/9512/16969765.1e5/0_8ba0d_a93542ba_orig.png"/>
          <p:cNvPicPr>
            <a:picLocks noChangeAspect="1" noChangeArrowheads="1"/>
          </p:cNvPicPr>
          <p:nvPr userDrawn="1"/>
        </p:nvPicPr>
        <p:blipFill>
          <a:blip r:embed="rId11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99592" y="0"/>
            <a:ext cx="3960440" cy="3960440"/>
          </a:xfrm>
          <a:prstGeom prst="rect">
            <a:avLst/>
          </a:prstGeom>
          <a:noFill/>
        </p:spPr>
      </p:pic>
      <p:pic>
        <p:nvPicPr>
          <p:cNvPr id="19" name="Picture 26" descr="http://img-fotki.yandex.ru/get/9512/16969765.1e5/0_8ba0d_a93542ba_orig.png"/>
          <p:cNvPicPr>
            <a:picLocks noChangeAspect="1" noChangeArrowheads="1"/>
          </p:cNvPicPr>
          <p:nvPr userDrawn="1"/>
        </p:nvPicPr>
        <p:blipFill>
          <a:blip r:embed="rId11" cstate="screen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51992" y="152400"/>
            <a:ext cx="3960440" cy="3960440"/>
          </a:xfrm>
          <a:prstGeom prst="rect">
            <a:avLst/>
          </a:prstGeom>
          <a:noFill/>
        </p:spPr>
      </p:pic>
      <p:pic>
        <p:nvPicPr>
          <p:cNvPr id="20" name="Picture 14" descr="http://s55.radikal.ru/i150/1107/cb/9858ef343a07.png"/>
          <p:cNvPicPr>
            <a:picLocks noChangeAspect="1" noChangeArrowheads="1"/>
          </p:cNvPicPr>
          <p:nvPr userDrawn="1"/>
        </p:nvPicPr>
        <p:blipFill>
          <a:blip r:embed="rId12" cstate="screen"/>
          <a:srcRect/>
          <a:stretch>
            <a:fillRect/>
          </a:stretch>
        </p:blipFill>
        <p:spPr bwMode="auto">
          <a:xfrm rot="2525172">
            <a:off x="684484" y="1607470"/>
            <a:ext cx="1617183" cy="213885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 userDrawn="1"/>
        </p:nvSpPr>
        <p:spPr>
          <a:xfrm>
            <a:off x="0" y="116632"/>
            <a:ext cx="9144000" cy="6858000"/>
          </a:xfrm>
          <a:prstGeom prst="rect">
            <a:avLst/>
          </a:prstGeom>
          <a:solidFill>
            <a:srgbClr val="E3DFF7">
              <a:alpha val="69000"/>
            </a:srgbClr>
          </a:solidFill>
          <a:ln w="222250" cmpd="tri">
            <a:solidFill>
              <a:srgbClr val="00B0F0">
                <a:alpha val="87000"/>
              </a:srgb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69BD52-5950-4F4F-8684-D99FAF53D51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C7CC8F-F76F-44D9-871F-21C09AA9960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1628801"/>
            <a:ext cx="5182344" cy="19716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Georgia" pitchFamily="18" charset="0"/>
              </a:rPr>
              <a:t>Проект</a:t>
            </a:r>
            <a:br>
              <a:rPr lang="ru-RU" b="1" dirty="0" smtClean="0">
                <a:solidFill>
                  <a:srgbClr val="00B0F0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00B0F0"/>
                </a:solidFill>
                <a:latin typeface="Georgia" pitchFamily="18" charset="0"/>
              </a:rPr>
              <a:t>«Мы с водичкою друзья»</a:t>
            </a:r>
            <a:endParaRPr lang="ru-RU" b="1" dirty="0">
              <a:solidFill>
                <a:srgbClr val="00B0F0"/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4941168"/>
            <a:ext cx="3744416" cy="1752600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Автор: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Орскаева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Мария Николаевна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воспитатель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МКДОУ «Детский сад «Тюльпан»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pPr>
              <a:defRPr/>
            </a:pP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Приютненского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района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Республики Калмыкия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ом\Desktop\презентация проекта\IMG_20170307_1006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857364"/>
            <a:ext cx="3643338" cy="4357718"/>
          </a:xfrm>
          <a:prstGeom prst="rect">
            <a:avLst/>
          </a:prstGeom>
          <a:noFill/>
        </p:spPr>
      </p:pic>
      <p:pic>
        <p:nvPicPr>
          <p:cNvPr id="4" name="Picture 2" descr="D:\Работа\самообразование\презентация проекта\IMG_20170307_1005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57364"/>
            <a:ext cx="3429024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247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Наблюдения за трудом младшего воспитателя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мытьё посуды.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Продолжать формировать представления детей о роли воды в жизни человека: нужна для мытья посуды, чтобы посуда была чистая.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ом\Desktop\презентация проекта\IMG_20170307_1008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0108"/>
            <a:ext cx="8143932" cy="521497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104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Игра – эксперимент «Попробуй на вкус»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сформировать вкусовое восприятие воды.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дом\Desktop\презентация проекта\IMG_20170307_0947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928802"/>
            <a:ext cx="3292078" cy="4389437"/>
          </a:xfrm>
          <a:prstGeom prst="rect">
            <a:avLst/>
          </a:prstGeom>
          <a:noFill/>
        </p:spPr>
      </p:pic>
      <p:pic>
        <p:nvPicPr>
          <p:cNvPr id="3076" name="Picture 4" descr="C:\Users\дом\Desktop\презентация проекта\IMG_20170307_094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928802"/>
            <a:ext cx="3386855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247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Игра – эксперимент: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«Прозрачная вода»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Продолжать знакомить детей со свойствами воды: прозрачная. Углублять знания свойств и качеств воды; развивать любознательность.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C:\Users\дом\Desktop\презентация проекта\IMG_20170307_1000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468563"/>
            <a:ext cx="3857652" cy="424658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962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Игра-эксперимент «Теплое- холодное»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сформировать тактильное восприятие теплого и холодного состояния воды.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дом\Desktop\презентация проекта\IMG_20170307_0952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857364"/>
            <a:ext cx="4500594" cy="48444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390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Игра-эксперимент с водой «Тонет- не тонет»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приобщать к навыкам экспериментирования; высказывать предположения, делать выводы, подвести к </a:t>
            </a:r>
            <a:r>
              <a:rPr lang="ru-RU" sz="2700" u="sng" dirty="0" smtClean="0">
                <a:latin typeface="Times New Roman" pitchFamily="18" charset="0"/>
                <a:cs typeface="Times New Roman" pitchFamily="18" charset="0"/>
              </a:rPr>
              <a:t>выводу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 тяжелые предметы тонут, а легкие плавают.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дом\Desktop\презентация проекта\IMG_20170307_0949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71678"/>
            <a:ext cx="3643338" cy="4389437"/>
          </a:xfrm>
          <a:prstGeom prst="rect">
            <a:avLst/>
          </a:prstGeom>
          <a:noFill/>
        </p:spPr>
      </p:pic>
      <p:pic>
        <p:nvPicPr>
          <p:cNvPr id="6147" name="Picture 3" descr="C:\Users\дом\Desktop\презентация проекта\IMG_20170307_094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000240"/>
            <a:ext cx="3911231" cy="44291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9621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Режимные моменты (умывание)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дать представление детям о значение воды в нашей жизни и о том, в каком виде существует вода в окружающей среде, выполнять движения за воспитателем; активизировать словарный запас.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дом\Desktop\презентация проекта\IMG_20170217_0853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214554"/>
            <a:ext cx="4006458" cy="4318000"/>
          </a:xfrm>
          <a:prstGeom prst="rect">
            <a:avLst/>
          </a:prstGeom>
          <a:noFill/>
        </p:spPr>
      </p:pic>
      <p:pic>
        <p:nvPicPr>
          <p:cNvPr id="8196" name="Picture 4" descr="C:\Users\дом\Desktop\презентация проекта\IMG_20170217_0854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214554"/>
            <a:ext cx="3786214" cy="4286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6533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Сюжетно-ролевая игра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«Купание куклы Кати»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Формировать начальные навыки ролевого поведения; учить связывать сюжетные действия с ролью.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20" name="Picture 4" descr="C:\Users\дом\Desktop\презентация проекта\IMG_20170307_102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3792144" cy="4675190"/>
          </a:xfrm>
          <a:prstGeom prst="rect">
            <a:avLst/>
          </a:prstGeom>
          <a:noFill/>
        </p:spPr>
      </p:pic>
      <p:pic>
        <p:nvPicPr>
          <p:cNvPr id="9221" name="Picture 5" descr="C:\Users\дом\Desktop\презентация проекта\IMG_20170307_102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58" y="1714488"/>
            <a:ext cx="3857684" cy="471490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962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иллюстраций, чтение художественных произведений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Продолжать формировать представления детей о роли воды в жизни человека, воспитывать бережное отношение к воде.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 descr="D:\Работа\самообразование\презентация проекта\IMG_20170310_0837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285992"/>
            <a:ext cx="3929090" cy="4246561"/>
          </a:xfrm>
          <a:prstGeom prst="rect">
            <a:avLst/>
          </a:prstGeom>
          <a:noFill/>
        </p:spPr>
      </p:pic>
      <p:pic>
        <p:nvPicPr>
          <p:cNvPr id="1028" name="Picture 4" descr="D:\Работа\самообразование\презентация проекта\IMG_20170310_0838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285992"/>
            <a:ext cx="3857652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В</a:t>
            </a:r>
            <a:r>
              <a:rPr lang="ru-RU" dirty="0" smtClean="0"/>
              <a:t> </a:t>
            </a:r>
            <a:r>
              <a:rPr lang="ru-RU" dirty="0" smtClean="0"/>
              <a:t>дошкольном детстве закладываются основы личности, в том числе позитивное отношение к природе, окружающему миру. Детский сад является первым звеном системы непрерывного экологического образования. Поэтому формирование у детей основы культуры рационального природопользования необходимо начинать с самого раннего возраста. С целью формирования культуры природопользования, в частности, воспитания бережного отношения к воде, в детском саду был разработан </a:t>
            </a:r>
            <a:r>
              <a:rPr lang="ru-RU" b="1" dirty="0" smtClean="0"/>
              <a:t>проект </a:t>
            </a:r>
            <a:r>
              <a:rPr lang="ru-RU" i="1" dirty="0" smtClean="0"/>
              <a:t>«Мы с водичкою друзья»</a:t>
            </a:r>
            <a:r>
              <a:rPr lang="ru-RU" dirty="0" smtClean="0"/>
              <a:t> для детей </a:t>
            </a:r>
            <a:r>
              <a:rPr lang="ru-RU" b="1" dirty="0" smtClean="0"/>
              <a:t>младшего</a:t>
            </a:r>
            <a:r>
              <a:rPr lang="ru-RU" dirty="0" smtClean="0"/>
              <a:t> дошкольного возраста.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8190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Коллективная работа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«Большие и маленькие лужи»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(Рисование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вызвать радостное настроение от совместного творчества; показать детям, что вода на рисунке изображается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или синей краской; учить детей самостоятельно находить способы изображения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(нетрадиционным способом- поролоном)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развивать тактильную чувствительность, творческое воображение, мелкую моторику, коммуникативные навыки. Воспитывать наблюдательность, доброжелательное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отношение к окружающим.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Работа\самообразование\презентация проекта\IMG_20170322_0919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Работа\самообразование\презентация проекта\IMG_20170322_0919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Работа\самообразование\презентация проекта\IMG_20170322_0917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Работа\самообразование\презентация проекта\IMG_20170322_092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D:\Работа\самообразование\презентация проекта\IMG_20170310_094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857364"/>
            <a:ext cx="3929090" cy="4429156"/>
          </a:xfrm>
          <a:prstGeom prst="rect">
            <a:avLst/>
          </a:prstGeom>
          <a:noFill/>
        </p:spPr>
      </p:pic>
      <p:pic>
        <p:nvPicPr>
          <p:cNvPr id="6146" name="Picture 2" descr="D:\Работа\самообразование\презентация проекта\IMG_20170322_0925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09" y="1857364"/>
            <a:ext cx="4143405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D:\Работа\самообразование\презентация проекта\IMG_20170322_0928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НОД «Мы с водичкою друзья»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Расширять и систематизировать знания детей об окружающем мире, в том числе о воде. Развивать познавательные умения через экспериментальную деятельность. Развивать речевую активность. Закреплять умения рисовать пальчиком. Воспитывать бережное отношение к воде, аккуратности при проведении опытов.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Работа\самообразование\презентация проекта\IMG_20170310_1058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3571900" cy="4746627"/>
          </a:xfrm>
          <a:prstGeom prst="rect">
            <a:avLst/>
          </a:prstGeom>
          <a:noFill/>
        </p:spPr>
      </p:pic>
      <p:pic>
        <p:nvPicPr>
          <p:cNvPr id="3075" name="Picture 3" descr="D:\Работа\самообразование\презентация проекта\IMG_20170310_110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71612"/>
            <a:ext cx="3643338" cy="47863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3 этап: Заключительный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 </a:t>
            </a:r>
            <a:r>
              <a:rPr lang="ru-RU" dirty="0" smtClean="0"/>
              <a:t>Сформировать картотеку по экспериментам с водой;</a:t>
            </a:r>
          </a:p>
          <a:p>
            <a:pPr lvl="0"/>
            <a:r>
              <a:rPr lang="ru-RU" dirty="0" smtClean="0"/>
              <a:t>Систематизация материала;</a:t>
            </a:r>
          </a:p>
          <a:p>
            <a:pPr lvl="0"/>
            <a:r>
              <a:rPr lang="ru-RU" dirty="0" smtClean="0"/>
              <a:t>Подведение итогов проекта;</a:t>
            </a:r>
          </a:p>
          <a:p>
            <a:pPr lvl="0"/>
            <a:r>
              <a:rPr lang="ru-RU" dirty="0" smtClean="0"/>
              <a:t>Отчет на педсовете в виде презентации.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развивать у детей представления о природном объекте – воде.</a:t>
            </a:r>
          </a:p>
          <a:p>
            <a:r>
              <a:rPr lang="ru-RU" dirty="0" smtClean="0"/>
              <a:t>закладывать основы экологической культуры личности.</a:t>
            </a:r>
          </a:p>
          <a:p>
            <a:r>
              <a:rPr lang="ru-RU" dirty="0" smtClean="0"/>
              <a:t>воспитывать бережное отношение к воде.</a:t>
            </a:r>
          </a:p>
          <a:p>
            <a:r>
              <a:rPr lang="ru-RU" dirty="0" smtClean="0"/>
              <a:t>поощрять проявление инициативы и любознательности с целью получения новых знаний.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РЕЗУЛЬТАТИВНОСТЬ ПРОЕКТА: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dirty="0" smtClean="0"/>
              <a:t>дети достигли развития мыслительных способностей; </a:t>
            </a:r>
          </a:p>
          <a:p>
            <a:pPr>
              <a:buFontTx/>
              <a:buChar char="-"/>
            </a:pPr>
            <a:r>
              <a:rPr lang="ru-RU" dirty="0" smtClean="0"/>
              <a:t>- дети познакомились со свойствами воды (тёплая, холодная, прозрачная,  через экспериментальную деятельность; </a:t>
            </a:r>
          </a:p>
          <a:p>
            <a:pPr>
              <a:buFontTx/>
              <a:buChar char="-"/>
            </a:pPr>
            <a:r>
              <a:rPr lang="ru-RU" dirty="0" smtClean="0"/>
              <a:t>усвоили значимость воды в быту;</a:t>
            </a:r>
          </a:p>
          <a:p>
            <a:pPr>
              <a:buFontTx/>
              <a:buChar char="-"/>
            </a:pPr>
            <a:r>
              <a:rPr lang="ru-RU" dirty="0" smtClean="0"/>
              <a:t>- закрепили названия осадков (дождь, снег) 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Уровень освоения материала проекта: высокий - 67 %.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ИТОГ: </a:t>
            </a:r>
            <a:br>
              <a:rPr lang="ru-RU" dirty="0" smtClean="0"/>
            </a:br>
            <a:r>
              <a:rPr lang="ru-RU" dirty="0" smtClean="0"/>
              <a:t>В ходе реализации проекта дети приобрели знания: о воде и её свойствах, о выпадение различных видах осадков; начали проявлять интерес к экспериментальной деятельности ,научились делать простейшие выводы,  а </a:t>
            </a:r>
            <a:r>
              <a:rPr lang="ru-RU" smtClean="0"/>
              <a:t>это значит, </a:t>
            </a:r>
            <a:r>
              <a:rPr lang="ru-RU" dirty="0" smtClean="0"/>
              <a:t>что цель и задачи проекта выполнены.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ом\Desktop\0009-009-Spasibo-za-vniman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u="sng" dirty="0" smtClean="0"/>
              <a:t>подвести детей к пониманию</a:t>
            </a:r>
            <a:r>
              <a:rPr lang="ru-RU" dirty="0" smtClean="0"/>
              <a:t>: вода может находиться в жидком и твердом </a:t>
            </a:r>
            <a:r>
              <a:rPr lang="ru-RU" u="sng" dirty="0" smtClean="0"/>
              <a:t>состояниях</a:t>
            </a:r>
            <a:r>
              <a:rPr lang="ru-RU" dirty="0" smtClean="0"/>
              <a:t>: при замерзании вода превращается в лед, лед в тепле тает (превращается в воду, летом идет дождь, зимой – снег; в воде растворяются соль, сахар, гуашь; песок – не растворяется; вода прозрачная, без запаха, без вкуса; роли воды в жизни человека, растений, животных.</a:t>
            </a:r>
          </a:p>
          <a:p>
            <a:r>
              <a:rPr lang="ru-RU" dirty="0" smtClean="0"/>
              <a:t>закрепить представления </a:t>
            </a:r>
            <a:r>
              <a:rPr lang="ru-RU" u="sng" dirty="0" smtClean="0"/>
              <a:t>детей</a:t>
            </a:r>
            <a:r>
              <a:rPr lang="ru-RU" dirty="0" smtClean="0"/>
              <a:t>: вода бывает холодная, теплая, горячая; вода течет, журчит, разливается, ее можно пить, наливать.</a:t>
            </a:r>
          </a:p>
          <a:p>
            <a:r>
              <a:rPr lang="ru-RU" dirty="0" smtClean="0"/>
              <a:t>развивать у детей стремление отражать свои представления в разных видах деятельности </a:t>
            </a:r>
            <a:r>
              <a:rPr lang="ru-RU" i="1" dirty="0" smtClean="0"/>
              <a:t>«рисование»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 учить детей выполнять простейшие опыты, последовательно выполняя указания педагога.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8469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этап: Подготовительный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Подбор </a:t>
            </a:r>
            <a:r>
              <a:rPr lang="ru-RU" dirty="0" err="1" smtClean="0"/>
              <a:t>потешек</a:t>
            </a:r>
            <a:r>
              <a:rPr lang="ru-RU" dirty="0" smtClean="0"/>
              <a:t>, стихотворений, рассказов;</a:t>
            </a:r>
          </a:p>
          <a:p>
            <a:pPr lvl="0"/>
            <a:r>
              <a:rPr lang="ru-RU" dirty="0" smtClean="0"/>
              <a:t>Подбор демонстрационного материала;</a:t>
            </a:r>
          </a:p>
          <a:p>
            <a:pPr lvl="0"/>
            <a:r>
              <a:rPr lang="ru-RU" dirty="0" smtClean="0"/>
              <a:t>Подготовка атрибутов для игр, занятий, экспериментов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этап: Основной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Состоит из:</a:t>
            </a:r>
          </a:p>
          <a:p>
            <a:r>
              <a:rPr lang="ru-RU" dirty="0" smtClean="0"/>
              <a:t>Наблюдения;</a:t>
            </a:r>
          </a:p>
          <a:p>
            <a:r>
              <a:rPr lang="ru-RU" dirty="0" smtClean="0"/>
              <a:t> Игры – эксперименты;</a:t>
            </a:r>
          </a:p>
          <a:p>
            <a:r>
              <a:rPr lang="ru-RU" dirty="0" smtClean="0"/>
              <a:t>Режимные моменты (умывание);</a:t>
            </a:r>
          </a:p>
          <a:p>
            <a:r>
              <a:rPr lang="ru-RU" dirty="0" smtClean="0"/>
              <a:t>Сюжетно – ролевая игра;</a:t>
            </a:r>
          </a:p>
          <a:p>
            <a:r>
              <a:rPr lang="ru-RU" dirty="0" smtClean="0"/>
              <a:t>Рассматривание иллюстраций, чтение художественной литературы;</a:t>
            </a:r>
          </a:p>
          <a:p>
            <a:r>
              <a:rPr lang="ru-RU" dirty="0" smtClean="0"/>
              <a:t>Рисование «Большие и маленькие лужи»</a:t>
            </a:r>
          </a:p>
          <a:p>
            <a:r>
              <a:rPr lang="ru-RU" dirty="0" smtClean="0"/>
              <a:t>НОД «Мы с водичкою друзья»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962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Наблюдения на прогулках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«Лед на лужах»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Продолжать знакомить детей со свойствами воды: на морозе вода замерзает, превращается в лед; лед холодный, твердый, скользкий, гладкий, не льется, хрупкий – его можно разбить, если ударить чем-нибудь твёрдым.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4" name="Picture 6" descr="C:\Users\дом\Desktop\презентация проекта\IMG_20170221_1622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357298"/>
            <a:ext cx="3786214" cy="5072098"/>
          </a:xfrm>
          <a:prstGeom prst="rect">
            <a:avLst/>
          </a:prstGeom>
          <a:noFill/>
        </p:spPr>
      </p:pic>
      <p:pic>
        <p:nvPicPr>
          <p:cNvPr id="7175" name="Picture 7" descr="C:\Users\дом\Desktop\презентация проекта\IMG_20170221_1624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85860"/>
            <a:ext cx="4071966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6765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Наблюдение за трудом воспитателя по уходу за комнатными растениями и выполнение трудовых поручений воспитателя.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Продолжать формировать представление детей о том, что без воды все живое погибает, растения засыхают, теряют листья; после того, как землю польют, она меняет цвет, становится темней; все живое любит чистую воду, загрязнять ее нельзя.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588</TotalTime>
  <Words>597</Words>
  <Application>Microsoft Office PowerPoint</Application>
  <PresentationFormat>Экран (4:3)</PresentationFormat>
  <Paragraphs>60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Проект «Мы с водичкою друзья»</vt:lpstr>
      <vt:lpstr>Актуальность проекта</vt:lpstr>
      <vt:lpstr>      Цель проекта: </vt:lpstr>
      <vt:lpstr>Задачи проекта: </vt:lpstr>
      <vt:lpstr>1 этап: Подготовительный  </vt:lpstr>
      <vt:lpstr>2 этап: Основной  </vt:lpstr>
      <vt:lpstr>     Наблюдения на прогулках «Лед на лужах»  </vt:lpstr>
      <vt:lpstr>Слайд 8</vt:lpstr>
      <vt:lpstr>Наблюдение за трудом воспитателя по уходу за комнатными растениями и выполнение трудовых поручений воспитателя. </vt:lpstr>
      <vt:lpstr>Слайд 10</vt:lpstr>
      <vt:lpstr>Наблюдения за трудом младшего воспитателя: мытьё посуды. </vt:lpstr>
      <vt:lpstr>Слайд 12</vt:lpstr>
      <vt:lpstr>Игра – эксперимент «Попробуй на вкус» Цель: сформировать вкусовое восприятие воды. </vt:lpstr>
      <vt:lpstr>Игра – эксперимент: «Прозрачная вода». Цель: Продолжать знакомить детей со свойствами воды: прозрачная. Углублять знания свойств и качеств воды; развивать любознательность.</vt:lpstr>
      <vt:lpstr>Игра-эксперимент «Теплое- холодное» Цель: сформировать тактильное восприятие теплого и холодного состояния воды. </vt:lpstr>
      <vt:lpstr>Игра-эксперимент с водой «Тонет- не тонет» Цель: приобщать к навыкам экспериментирования; высказывать предположения, делать выводы, подвести к выводу: тяжелые предметы тонут, а легкие плавают. </vt:lpstr>
      <vt:lpstr>Режимные моменты (умывание) Цель: дать представление детям о значение воды в нашей жизни и о том, в каком виде существует вода в окружающей среде, выполнять движения за воспитателем; активизировать словарный запас. </vt:lpstr>
      <vt:lpstr>Сюжетно-ролевая игра «Купание куклы Кати»  Цель: Формировать начальные навыки ролевого поведения; учить связывать сюжетные действия с ролью. </vt:lpstr>
      <vt:lpstr>Рассматривание иллюстраций, чтение художественных произведений  Цель: Продолжать формировать представления детей о роли воды в жизни человека, воспитывать бережное отношение к воде.  </vt:lpstr>
      <vt:lpstr>Коллективная работа  «Большие и маленькие лужи» (Рисование).  </vt:lpstr>
      <vt:lpstr>Слайд 21</vt:lpstr>
      <vt:lpstr>Слайд 22</vt:lpstr>
      <vt:lpstr>Слайд 23</vt:lpstr>
      <vt:lpstr>Слайд 24</vt:lpstr>
      <vt:lpstr>Слайд 25</vt:lpstr>
      <vt:lpstr>Слайд 26</vt:lpstr>
      <vt:lpstr>НОД «Мы с водичкою друзья» </vt:lpstr>
      <vt:lpstr>Слайд 28</vt:lpstr>
      <vt:lpstr>3 этап: Заключительный</vt:lpstr>
      <vt:lpstr>РЕЗУЛЬТАТИВНОСТЬ ПРОЕКТА: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дом</cp:lastModifiedBy>
  <cp:revision>26</cp:revision>
  <dcterms:created xsi:type="dcterms:W3CDTF">2014-08-13T11:18:13Z</dcterms:created>
  <dcterms:modified xsi:type="dcterms:W3CDTF">2017-03-29T16:07:45Z</dcterms:modified>
</cp:coreProperties>
</file>