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68" r:id="rId2"/>
    <p:sldId id="256" r:id="rId3"/>
    <p:sldId id="258" r:id="rId4"/>
    <p:sldId id="259" r:id="rId5"/>
    <p:sldId id="261" r:id="rId6"/>
    <p:sldId id="294" r:id="rId7"/>
    <p:sldId id="272" r:id="rId8"/>
    <p:sldId id="269" r:id="rId9"/>
    <p:sldId id="264" r:id="rId10"/>
    <p:sldId id="262" r:id="rId11"/>
    <p:sldId id="263" r:id="rId12"/>
    <p:sldId id="265" r:id="rId13"/>
    <p:sldId id="295" r:id="rId14"/>
    <p:sldId id="284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55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300EAF-4C2F-4315-AF15-AF8DAD55B75C}" type="datetimeFigureOut">
              <a:rPr lang="ru-RU" smtClean="0"/>
              <a:pPr>
                <a:defRPr/>
              </a:pPr>
              <a:t>23.04.2020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109A4AAA-7670-401F-B5CF-2BF7E149286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9DADE-9D6A-47D7-B625-E028B0222E5E}" type="datetimeFigureOut">
              <a:rPr lang="ru-RU" smtClean="0"/>
              <a:pPr>
                <a:defRPr/>
              </a:pPr>
              <a:t>23.04.2020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FADCBD-8D07-4163-BEA7-715ED77073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EA9E47-CC1F-4FCD-BD03-F934EA7BBF66}" type="datetimeFigureOut">
              <a:rPr lang="ru-RU" smtClean="0"/>
              <a:pPr>
                <a:defRPr/>
              </a:pPr>
              <a:t>23.04.2020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44C684-5D69-4A6A-AB8F-02F7F288A6E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355B33-DC9B-4681-AD79-8EFFBF215A2D}" type="datetimeFigureOut">
              <a:rPr lang="ru-RU" smtClean="0"/>
              <a:pPr>
                <a:defRPr/>
              </a:pPr>
              <a:t>23.04.2020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7A78B2B8-51E6-4E9C-BE70-EF66E7A4D55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768334-9E51-4830-9B38-C27D2BBEC950}" type="datetimeFigureOut">
              <a:rPr lang="ru-RU" smtClean="0"/>
              <a:pPr>
                <a:defRPr/>
              </a:pPr>
              <a:t>23.04.2020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54313-3781-447A-B4CE-68D4385D901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F857C0-9830-4F1F-8838-BF8E3D857D8F}" type="datetimeFigureOut">
              <a:rPr lang="ru-RU" smtClean="0"/>
              <a:pPr>
                <a:defRPr/>
              </a:pPr>
              <a:t>23.04.2020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A480F-BCDF-43FE-951B-2009C6F7AC1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E479D3-16D2-4706-82E7-AF5EEC9D0C7B}" type="datetimeFigureOut">
              <a:rPr lang="ru-RU" smtClean="0"/>
              <a:pPr>
                <a:defRPr/>
              </a:pPr>
              <a:t>23.04.2020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B2611E6D-DBA1-43CA-8006-65B4BA8B7D9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7084BA-7EAB-423E-AF68-5AB986D14D56}" type="datetimeFigureOut">
              <a:rPr lang="ru-RU" smtClean="0"/>
              <a:pPr>
                <a:defRPr/>
              </a:pPr>
              <a:t>23.04.2020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2E111-5331-45A3-AB6F-F259C22A939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C3A4A6-8F28-43C5-8832-080964A57006}" type="datetimeFigureOut">
              <a:rPr lang="ru-RU" smtClean="0"/>
              <a:pPr>
                <a:defRPr/>
              </a:pPr>
              <a:t>23.04.2020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C2C941-B6D2-4053-A75D-0C894C6A64E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F88760-8C18-4755-8D5B-86888EC9BCD0}" type="datetimeFigureOut">
              <a:rPr lang="ru-RU" smtClean="0"/>
              <a:pPr>
                <a:defRPr/>
              </a:pPr>
              <a:t>23.04.2020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46A690-4171-48C9-999A-92396242234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6F6157-1BF6-4117-9DEA-71A40516F70B}" type="datetimeFigureOut">
              <a:rPr lang="ru-RU" smtClean="0"/>
              <a:pPr>
                <a:defRPr/>
              </a:pPr>
              <a:t>23.04.2020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015B92-518E-4065-BFE9-51184DCD0EF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026C491-84EA-4D6C-9272-869B74E500E6}" type="datetimeFigureOut">
              <a:rPr lang="ru-RU" smtClean="0"/>
              <a:pPr>
                <a:defRPr/>
              </a:pPr>
              <a:t>23.04.2020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9A50B87-04FD-4B4B-A80C-3D606CB8A96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229600" cy="3240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 «Детский сад №9  «Россиянка»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 </a:t>
            </a:r>
            <a:b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ЭТОТ СЛОЖНЫЙ Возраст, </a:t>
            </a:r>
            <a:b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 о кризисе 3-х лет».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».</a:t>
            </a:r>
            <a:endParaRPr lang="ru-RU" sz="4900" cap="none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725144"/>
            <a:ext cx="2372816" cy="1512168"/>
          </a:xfrm>
        </p:spPr>
        <p:txBody>
          <a:bodyPr>
            <a:normAutofit fontScale="92500"/>
          </a:bodyPr>
          <a:lstStyle/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Забелина О.А.</a:t>
            </a: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4" descr="F:\люда\работа\кризис 3\gne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717031"/>
            <a:ext cx="2304256" cy="1813847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4005064"/>
            <a:ext cx="2808287" cy="2304256"/>
          </a:xfrm>
          <a:prstGeom prst="rect">
            <a:avLst/>
          </a:prstGeom>
          <a:ln w="1905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extBox 6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24744"/>
            <a:ext cx="7992888" cy="1224136"/>
          </a:xfrm>
          <a:prstGeom prst="rect">
            <a:avLst/>
          </a:prstGeom>
          <a:noFill/>
        </p:spPr>
      </p:pic>
      <p:sp>
        <p:nvSpPr>
          <p:cNvPr id="18438" name="TextBox 7"/>
          <p:cNvSpPr txBox="1">
            <a:spLocks noChangeArrowheads="1"/>
          </p:cNvSpPr>
          <p:nvPr/>
        </p:nvSpPr>
        <p:spPr bwMode="auto">
          <a:xfrm>
            <a:off x="611560" y="2348880"/>
            <a:ext cx="578643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b="1" dirty="0">
              <a:solidFill>
                <a:srgbClr val="0D0D0D"/>
              </a:solidFill>
              <a:latin typeface="Monotype Corsiva" pitchFamily="66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делать?</a:t>
            </a:r>
          </a:p>
          <a:p>
            <a:r>
              <a:rPr lang="ru-RU" sz="2000" b="1" i="1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Позвольте малышу попробовать сделать все самому, даже если вы знаете, что это ему не по силам. Опыт – сын ошибок трудных. Но если у крохи что-то получилось, обязательно похвалите его, объясните, что именно он сделал хорошо, и подчеркните, какой он стал большой и самостоятельный. Такое признание успехов поднимает самооценку, придает уверенности в силах.</a:t>
            </a:r>
          </a:p>
          <a:p>
            <a:endParaRPr lang="ru-RU" sz="2000" b="1" i="1" dirty="0">
              <a:solidFill>
                <a:srgbClr val="40315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9" name="Picture 3" descr="F:\Новая папка\люди\ксиса\271ad5f5552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4005064"/>
            <a:ext cx="2397125" cy="23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339752" y="692696"/>
            <a:ext cx="4662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685800" algn="l"/>
              </a:tabLst>
            </a:pP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Своеволие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extBox 6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432" y="1772816"/>
            <a:ext cx="8303568" cy="1296144"/>
          </a:xfrm>
          <a:prstGeom prst="rect">
            <a:avLst/>
          </a:prstGeom>
          <a:noFill/>
        </p:spPr>
      </p:pic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323528" y="3010793"/>
            <a:ext cx="8607896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делать?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Безусловно, необходимы ограничения. Когда ребёнок обзывает маму или папу, он должен понимать, что поступает плохо, и взрослые на него сердятся.</a:t>
            </a:r>
          </a:p>
          <a:p>
            <a:pPr lvl="0" algn="just" eaLnBrk="0" hangingPunct="0">
              <a:buFont typeface="Arial" pitchFamily="34" charset="0"/>
              <a:buChar char="•"/>
            </a:pP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Например, если ребёнок скандалит, но не оскорбляет родителей, попросите озвучить его чувства: «Ты сейчас сердишься на папу?» или «Ты злишься, потому, что тебе не дали посмотреть телевизор?».</a:t>
            </a:r>
          </a:p>
          <a:p>
            <a:endParaRPr lang="ru-RU" sz="2000" b="1" i="1" dirty="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403152"/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5486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tabLst>
                <a:tab pos="685800" algn="l"/>
              </a:tabLst>
            </a:pP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Протест-бунт</a:t>
            </a:r>
          </a:p>
        </p:txBody>
      </p:sp>
      <p:pic>
        <p:nvPicPr>
          <p:cNvPr id="8" name="Picture 3" descr="https://cd-m.maminklub.lv/cache/6e/df/6edf750e46538664d5333cfe7461db1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20688"/>
            <a:ext cx="1944216" cy="11665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extBox 6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24744"/>
            <a:ext cx="7656513" cy="93186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1520" y="404664"/>
            <a:ext cx="889248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Деспотизм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(в семьях с одним ребёнком.)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ребёнка появляется стремление проявлять власть по отношению к окружающим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 descr="F:\Новая папка\люди\ксиса\b17bea166cc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63" y="3357563"/>
            <a:ext cx="253047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23528" y="2852936"/>
            <a:ext cx="5832648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семьях с несколькими детьми деспотизм проявляется в виде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ревности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Проявляется по отношению к братьям и сёстрам.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основе этой ревности лежит то же  стремление к господству и деспотизму .  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ребенок может забирать игрушки, одежду, толкать, замахиваться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15816" y="2060848"/>
            <a:ext cx="5598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Например,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ребёнок может требовать, чтобы мама не ходила на улицу, а сидела дома, как он сказал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5536" y="5157192"/>
            <a:ext cx="61926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делать? </a:t>
            </a:r>
            <a:r>
              <a:rPr lang="ru-RU" b="1" i="1" dirty="0" smtClean="0">
                <a:solidFill>
                  <a:srgbClr val="1E1C11"/>
                </a:solidFill>
                <a:latin typeface="Times New Roman" pitchFamily="18" charset="0"/>
                <a:cs typeface="Times New Roman" pitchFamily="18" charset="0"/>
              </a:rPr>
              <a:t>Уступайте ребенку в «мелочах». Но в том, что касается здоровья и безопасности самого ребенка и других людей – будьте непреклонны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96952" y="260648"/>
            <a:ext cx="376019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ln w="317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Родителям необходимо</a:t>
            </a:r>
            <a:r>
              <a:rPr lang="ru-RU" sz="2400" dirty="0" smtClean="0">
                <a:ln w="3175" cmpd="sng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n w="3175" cmpd="sng">
                <a:solidFill>
                  <a:srgbClr val="00206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552" y="692696"/>
            <a:ext cx="8286750" cy="7200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532" name="Прямоугольник 3"/>
          <p:cNvSpPr>
            <a:spLocks noChangeArrowheads="1"/>
          </p:cNvSpPr>
          <p:nvPr/>
        </p:nvSpPr>
        <p:spPr bwMode="auto">
          <a:xfrm>
            <a:off x="539552" y="620688"/>
            <a:ext cx="82878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Сменить тактику и стратегию общения с ребенком: пора признать, что он взрослый (ну почти!), уважать его мнение и стремление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самостоятельности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1556792"/>
            <a:ext cx="8358758" cy="7200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Постоянно предлагать выбор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(либо иллюзию выбора - такая вот хитрость во благо всем).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2420888"/>
            <a:ext cx="8352928" cy="5760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заставлять, а просить помочь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9552" y="3068960"/>
            <a:ext cx="8280920" cy="8572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Помните, что ребенок многие слова и поступки повторяет за Вами,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поэтому следите за собой 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6" name="Picture 4" descr="F:\Новая папка\люди\ксиса\р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1340768"/>
            <a:ext cx="223224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467544" y="3933057"/>
            <a:ext cx="8358758" cy="10081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Когда ребенок злится, у него истерика, то бесполезно объяснять, что так делать нехорошо, отложите это до тех пор, когда малыш успокоится. Пока же можно взять его за руку и увести в спокойное безлюдное место.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9552" y="5013176"/>
            <a:ext cx="8286750" cy="792088"/>
          </a:xfrm>
          <a:prstGeom prst="round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благополучного развития ребенка желательно подчеркивать, какой он уже большой, не «сюсюкаться», не стараться все сделать за малыша.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7544" y="5805264"/>
            <a:ext cx="8352928" cy="78524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Любите ребенка и показывайте ему,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что он Вам дорог даже заплаканный, упрямый, капризный.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700" y="404665"/>
            <a:ext cx="7776748" cy="584374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3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Помните – малышу жизненно важно знать, что вы его любите.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pokrovkaschool.ucoz.ru/123/new_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852936"/>
            <a:ext cx="3024336" cy="299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0685" y="679430"/>
            <a:ext cx="8149467" cy="132344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cs typeface="+mn-cs"/>
              </a:rPr>
              <a:t>Кризис</a:t>
            </a:r>
            <a:r>
              <a:rPr lang="ru-RU" sz="4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ru-RU" sz="4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cs typeface="+mn-cs"/>
              </a:rPr>
              <a:t>трех лет </a:t>
            </a:r>
            <a:endParaRPr lang="ru-RU" sz="4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один из самых ярких по проявлениям кризисов детства, нередко застающий родителей врасплох.</a:t>
            </a:r>
          </a:p>
        </p:txBody>
      </p:sp>
      <p:sp>
        <p:nvSpPr>
          <p:cNvPr id="14339" name="Прямоугольник 5"/>
          <p:cNvSpPr>
            <a:spLocks noChangeArrowheads="1"/>
          </p:cNvSpPr>
          <p:nvPr/>
        </p:nvSpPr>
        <p:spPr bwMode="auto">
          <a:xfrm>
            <a:off x="571500" y="1928813"/>
            <a:ext cx="785812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Любой кризис  - это внутреннее противоречие между «хочу» и «могу».</a:t>
            </a:r>
          </a:p>
          <a:p>
            <a:pPr algn="ctr"/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endParaRPr lang="ru-RU" sz="24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ctr"/>
            <a:endParaRPr lang="ru-RU" sz="24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ctr"/>
            <a:endParaRPr lang="ru-RU" sz="24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14340" name="Прямоугольник 7"/>
          <p:cNvSpPr>
            <a:spLocks noChangeArrowheads="1"/>
          </p:cNvSpPr>
          <p:nvPr/>
        </p:nvSpPr>
        <p:spPr bwMode="auto">
          <a:xfrm>
            <a:off x="571500" y="3357563"/>
            <a:ext cx="292893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Внутренний конфликт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многие желания ребенка не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соответствуют  его реальным возможностям 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1" name="Прямоугольник 8"/>
          <p:cNvSpPr>
            <a:spLocks noChangeArrowheads="1"/>
          </p:cNvSpPr>
          <p:nvPr/>
        </p:nvSpPr>
        <p:spPr bwMode="auto">
          <a:xfrm>
            <a:off x="5786438" y="3357563"/>
            <a:ext cx="242887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Внешний конфликт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Ребенок сталкивается с постоянной опекой взрослых 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https://ds05.infourok.ru/uploads/ex/0a66/00085b4d-88abad05/hello_html_7e099b8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996952"/>
            <a:ext cx="2360197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7864" y="5085184"/>
            <a:ext cx="22595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Временные </a:t>
            </a:r>
            <a:r>
              <a:rPr lang="ru-RU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рамки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2, 5 – </a:t>
            </a:r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3,5 года</a:t>
            </a:r>
            <a:endParaRPr lang="ru-RU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Штриховая стрелка вправо 4"/>
          <p:cNvGrpSpPr>
            <a:grpSpLocks/>
          </p:cNvGrpSpPr>
          <p:nvPr/>
        </p:nvGrpSpPr>
        <p:grpSpPr bwMode="auto">
          <a:xfrm>
            <a:off x="476250" y="927100"/>
            <a:ext cx="2711450" cy="1712913"/>
            <a:chOff x="300" y="584"/>
            <a:chExt cx="1708" cy="1079"/>
          </a:xfrm>
        </p:grpSpPr>
        <p:pic>
          <p:nvPicPr>
            <p:cNvPr id="15363" name="Штриховая стрелка вправо 4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0" y="584"/>
              <a:ext cx="1708" cy="1079"/>
            </a:xfrm>
            <a:prstGeom prst="rect">
              <a:avLst/>
            </a:prstGeom>
            <a:noFill/>
          </p:spPr>
        </p:pic>
        <p:sp>
          <p:nvSpPr>
            <p:cNvPr id="15364" name="Text Box 4"/>
            <p:cNvSpPr txBox="1">
              <a:spLocks noChangeArrowheads="1"/>
            </p:cNvSpPr>
            <p:nvPr/>
          </p:nvSpPr>
          <p:spPr bwMode="auto">
            <a:xfrm rot="1401170">
              <a:off x="442" y="917"/>
              <a:ext cx="1436" cy="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 dirty="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6" name="Штриховая стрелка вправо 5"/>
          <p:cNvGrpSpPr>
            <a:grpSpLocks/>
          </p:cNvGrpSpPr>
          <p:nvPr/>
        </p:nvGrpSpPr>
        <p:grpSpPr bwMode="auto">
          <a:xfrm>
            <a:off x="5608638" y="847725"/>
            <a:ext cx="2657475" cy="1803400"/>
            <a:chOff x="3533" y="534"/>
            <a:chExt cx="1674" cy="1136"/>
          </a:xfrm>
        </p:grpSpPr>
        <p:pic>
          <p:nvPicPr>
            <p:cNvPr id="15366" name="Штриховая стрелка вправо 5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33" y="534"/>
              <a:ext cx="1674" cy="1136"/>
            </a:xfrm>
            <a:prstGeom prst="rect">
              <a:avLst/>
            </a:prstGeom>
            <a:noFill/>
          </p:spPr>
        </p:pic>
        <p:sp>
          <p:nvSpPr>
            <p:cNvPr id="15367" name="Text Box 7"/>
            <p:cNvSpPr txBox="1">
              <a:spLocks noChangeArrowheads="1"/>
            </p:cNvSpPr>
            <p:nvPr/>
          </p:nvSpPr>
          <p:spPr bwMode="auto">
            <a:xfrm rot="9202872">
              <a:off x="3646" y="907"/>
              <a:ext cx="1436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 dirty="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7" name="Штриховая стрелка вправо 6"/>
          <p:cNvGrpSpPr>
            <a:grpSpLocks/>
          </p:cNvGrpSpPr>
          <p:nvPr/>
        </p:nvGrpSpPr>
        <p:grpSpPr bwMode="auto">
          <a:xfrm>
            <a:off x="5797550" y="2676525"/>
            <a:ext cx="2828925" cy="1182688"/>
            <a:chOff x="3652" y="1686"/>
            <a:chExt cx="1782" cy="745"/>
          </a:xfrm>
        </p:grpSpPr>
        <p:pic>
          <p:nvPicPr>
            <p:cNvPr id="15369" name="Штриховая стрелка вправо 6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52" y="1686"/>
              <a:ext cx="1782" cy="745"/>
            </a:xfrm>
            <a:prstGeom prst="rect">
              <a:avLst/>
            </a:prstGeom>
            <a:noFill/>
          </p:spPr>
        </p:pic>
        <p:sp>
          <p:nvSpPr>
            <p:cNvPr id="15370" name="Text Box 10"/>
            <p:cNvSpPr txBox="1">
              <a:spLocks noChangeArrowheads="1"/>
            </p:cNvSpPr>
            <p:nvPr/>
          </p:nvSpPr>
          <p:spPr bwMode="auto">
            <a:xfrm rot="10800000">
              <a:off x="3859" y="1879"/>
              <a:ext cx="1436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 dirty="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8" name="Штриховая стрелка вправо 7"/>
          <p:cNvGrpSpPr>
            <a:grpSpLocks/>
          </p:cNvGrpSpPr>
          <p:nvPr/>
        </p:nvGrpSpPr>
        <p:grpSpPr bwMode="auto">
          <a:xfrm>
            <a:off x="579438" y="2889250"/>
            <a:ext cx="2833687" cy="1182688"/>
            <a:chOff x="365" y="1820"/>
            <a:chExt cx="1785" cy="745"/>
          </a:xfrm>
        </p:grpSpPr>
        <p:pic>
          <p:nvPicPr>
            <p:cNvPr id="15372" name="Штриховая стрелка вправо 7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65" y="1820"/>
              <a:ext cx="1785" cy="745"/>
            </a:xfrm>
            <a:prstGeom prst="rect">
              <a:avLst/>
            </a:prstGeom>
            <a:noFill/>
          </p:spPr>
        </p:pic>
        <p:sp>
          <p:nvSpPr>
            <p:cNvPr id="15373" name="Text Box 13"/>
            <p:cNvSpPr txBox="1">
              <a:spLocks noChangeArrowheads="1"/>
            </p:cNvSpPr>
            <p:nvPr/>
          </p:nvSpPr>
          <p:spPr bwMode="auto">
            <a:xfrm rot="10800000">
              <a:off x="510" y="2014"/>
              <a:ext cx="1436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 dirty="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9" name="Штриховая стрелка вправо 8"/>
          <p:cNvGrpSpPr>
            <a:grpSpLocks/>
          </p:cNvGrpSpPr>
          <p:nvPr/>
        </p:nvGrpSpPr>
        <p:grpSpPr bwMode="auto">
          <a:xfrm>
            <a:off x="5754688" y="4138613"/>
            <a:ext cx="2651125" cy="1811337"/>
            <a:chOff x="3625" y="2607"/>
            <a:chExt cx="1670" cy="1141"/>
          </a:xfrm>
        </p:grpSpPr>
        <p:pic>
          <p:nvPicPr>
            <p:cNvPr id="15375" name="Штриховая стрелка вправо 8"/>
            <p:cNvPicPr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625" y="2607"/>
              <a:ext cx="1670" cy="1141"/>
            </a:xfrm>
            <a:prstGeom prst="rect">
              <a:avLst/>
            </a:prstGeom>
            <a:noFill/>
          </p:spPr>
        </p:pic>
        <p:sp>
          <p:nvSpPr>
            <p:cNvPr id="15376" name="Text Box 16"/>
            <p:cNvSpPr txBox="1">
              <a:spLocks noChangeArrowheads="1"/>
            </p:cNvSpPr>
            <p:nvPr/>
          </p:nvSpPr>
          <p:spPr bwMode="auto">
            <a:xfrm rot="12417271">
              <a:off x="3735" y="3009"/>
              <a:ext cx="1436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 dirty="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0" name="Штриховая стрелка вправо 9"/>
          <p:cNvGrpSpPr>
            <a:grpSpLocks/>
          </p:cNvGrpSpPr>
          <p:nvPr/>
        </p:nvGrpSpPr>
        <p:grpSpPr bwMode="auto">
          <a:xfrm>
            <a:off x="719138" y="4243388"/>
            <a:ext cx="2578100" cy="1919287"/>
            <a:chOff x="453" y="2673"/>
            <a:chExt cx="1624" cy="1209"/>
          </a:xfrm>
        </p:grpSpPr>
        <p:pic>
          <p:nvPicPr>
            <p:cNvPr id="15378" name="Штриховая стрелка вправо 9"/>
            <p:cNvPicPr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53" y="2673"/>
              <a:ext cx="1624" cy="1209"/>
            </a:xfrm>
            <a:prstGeom prst="rect">
              <a:avLst/>
            </a:prstGeom>
            <a:noFill/>
          </p:spPr>
        </p:pic>
        <p:sp>
          <p:nvSpPr>
            <p:cNvPr id="15379" name="Text Box 19"/>
            <p:cNvSpPr txBox="1">
              <a:spLocks noChangeArrowheads="1"/>
            </p:cNvSpPr>
            <p:nvPr/>
          </p:nvSpPr>
          <p:spPr bwMode="auto">
            <a:xfrm rot="19744219">
              <a:off x="567" y="3096"/>
              <a:ext cx="1436" cy="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 dirty="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1" name="Штриховая стрелка вправо 10"/>
          <p:cNvGrpSpPr>
            <a:grpSpLocks/>
          </p:cNvGrpSpPr>
          <p:nvPr/>
        </p:nvGrpSpPr>
        <p:grpSpPr bwMode="auto">
          <a:xfrm>
            <a:off x="3797300" y="390525"/>
            <a:ext cx="1189038" cy="1931988"/>
            <a:chOff x="2392" y="246"/>
            <a:chExt cx="749" cy="1217"/>
          </a:xfrm>
        </p:grpSpPr>
        <p:pic>
          <p:nvPicPr>
            <p:cNvPr id="15381" name="Штриховая стрелка вправо 10"/>
            <p:cNvPicPr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392" y="246"/>
              <a:ext cx="749" cy="1217"/>
            </a:xfrm>
            <a:prstGeom prst="rect">
              <a:avLst/>
            </a:prstGeom>
            <a:noFill/>
          </p:spPr>
        </p:pic>
        <p:sp>
          <p:nvSpPr>
            <p:cNvPr id="15382" name="Text Box 22"/>
            <p:cNvSpPr txBox="1">
              <a:spLocks noChangeArrowheads="1"/>
            </p:cNvSpPr>
            <p:nvPr/>
          </p:nvSpPr>
          <p:spPr bwMode="auto">
            <a:xfrm rot="5400000">
              <a:off x="2331" y="643"/>
              <a:ext cx="873" cy="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 dirty="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5385" name="Picture 4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7250" y="5286375"/>
            <a:ext cx="84296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6" name="Picture 4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938" y="3143250"/>
            <a:ext cx="842962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7" name="Picture 4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" y="1000125"/>
            <a:ext cx="84296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8" name="Picture 4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9063" y="142875"/>
            <a:ext cx="842962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9" name="Picture 4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29500" y="857250"/>
            <a:ext cx="84296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0" name="Picture 4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86688" y="2928938"/>
            <a:ext cx="842962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1" name="Picture 4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72375" y="5143500"/>
            <a:ext cx="84296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92" name="Прямоугольник 19"/>
          <p:cNvSpPr>
            <a:spLocks noChangeArrowheads="1"/>
          </p:cNvSpPr>
          <p:nvPr/>
        </p:nvSpPr>
        <p:spPr bwMode="auto">
          <a:xfrm rot="-1870150">
            <a:off x="1372263" y="4908828"/>
            <a:ext cx="14321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Негативизм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93" name="Прямоугольник 20"/>
          <p:cNvSpPr>
            <a:spLocks noChangeArrowheads="1"/>
          </p:cNvSpPr>
          <p:nvPr/>
        </p:nvSpPr>
        <p:spPr bwMode="auto">
          <a:xfrm>
            <a:off x="1428750" y="3286125"/>
            <a:ext cx="13343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Упрямство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94" name="Прямоугольник 21"/>
          <p:cNvSpPr>
            <a:spLocks noChangeArrowheads="1"/>
          </p:cNvSpPr>
          <p:nvPr/>
        </p:nvSpPr>
        <p:spPr bwMode="auto">
          <a:xfrm rot="1504927">
            <a:off x="1139644" y="1609209"/>
            <a:ext cx="16656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Строптивость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95" name="Прямоугольник 22"/>
          <p:cNvSpPr>
            <a:spLocks noChangeArrowheads="1"/>
          </p:cNvSpPr>
          <p:nvPr/>
        </p:nvSpPr>
        <p:spPr bwMode="auto">
          <a:xfrm rot="5400000">
            <a:off x="3752689" y="1152008"/>
            <a:ext cx="12941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Своеволие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96" name="Прямоугольник 23"/>
          <p:cNvSpPr>
            <a:spLocks noChangeArrowheads="1"/>
          </p:cNvSpPr>
          <p:nvPr/>
        </p:nvSpPr>
        <p:spPr bwMode="auto">
          <a:xfrm rot="-1647625">
            <a:off x="5969281" y="1539359"/>
            <a:ext cx="16948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Протест</a:t>
            </a:r>
            <a:r>
              <a:rPr lang="ru-RU" b="1" i="1" dirty="0">
                <a:latin typeface="Calibri" pitchFamily="34" charset="0"/>
              </a:rPr>
              <a:t>, бунт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15397" name="Прямоугольник 24"/>
          <p:cNvSpPr>
            <a:spLocks noChangeArrowheads="1"/>
          </p:cNvSpPr>
          <p:nvPr/>
        </p:nvSpPr>
        <p:spPr bwMode="auto">
          <a:xfrm>
            <a:off x="6286500" y="3071813"/>
            <a:ext cx="17954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Обесценивание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98" name="Прямоугольник 25"/>
          <p:cNvSpPr>
            <a:spLocks noChangeArrowheads="1"/>
          </p:cNvSpPr>
          <p:nvPr/>
        </p:nvSpPr>
        <p:spPr bwMode="auto">
          <a:xfrm rot="1646006">
            <a:off x="5812676" y="4767055"/>
            <a:ext cx="21509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Деспотизм</a:t>
            </a:r>
            <a:r>
              <a:rPr lang="ru-RU" sz="1600" b="1" i="1" dirty="0">
                <a:latin typeface="Calibri" pitchFamily="34" charset="0"/>
              </a:rPr>
              <a:t>,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ревность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Picture 2" descr="http://detsad83.gorodku.ru/wp-content/uploads/2017/08/0006-009-Negativizm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03848" y="1916832"/>
            <a:ext cx="2634605" cy="37225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1688" y="857250"/>
            <a:ext cx="18473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accent2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260648"/>
            <a:ext cx="849694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858838" algn="l"/>
              </a:tabLst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Негативизм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желание все делать наоборот, ни в коем случае не подчиняться воле взрослого, даже вопреки собственному желанию. </a:t>
            </a:r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lang="ru-RU" sz="2800" b="1" i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858838" algn="l"/>
              </a:tabLst>
            </a:pPr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858838" algn="l"/>
              </a:tabLst>
            </a:pPr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858838" algn="l"/>
              </a:tabLst>
            </a:pPr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858838" algn="l"/>
              </a:tabLs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реагировать взрослым:</a:t>
            </a:r>
          </a:p>
          <a:p>
            <a:pPr algn="ctr" eaLnBrk="0" hangingPunct="0">
              <a:tabLst>
                <a:tab pos="858838" algn="l"/>
              </a:tabLst>
            </a:pPr>
            <a:endParaRPr lang="ru-RU" sz="2800" b="1" i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tabLst>
                <a:tab pos="858838" algn="l"/>
              </a:tabLs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Переводить негатив в игру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давить на ребенка, а предлагать выбор (иллюзию выбора).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разговаривать в приказном тоне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Переключайте внимание ребёнка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24000">
              <a:lnSpc>
                <a:spcPct val="120000"/>
              </a:lnSpc>
              <a:spcBef>
                <a:spcPts val="0"/>
              </a:spcBef>
            </a:pP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2" descr="F:\Новая папка\люди\ксиса\b0879e93432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628800"/>
            <a:ext cx="2084883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5" name="Picture 2" descr="F:\Новая папка\люди\ксиса\c23526980c8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9744" y="2708920"/>
            <a:ext cx="230425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23528" y="205114"/>
            <a:ext cx="8568952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Упрямство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это своеобразная защитная реакция на влияние взрослых, отказ ребенка воспринимать мнение другого человека, настаивание на своем только потому, что он так сказал, так потребовал, а вовсе не потому, что ему очень этого хочется. Это доступная для малыша форма заявления о себе, своих желаниях, чувствах.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упрямству очень близка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строптивость</a:t>
            </a:r>
            <a:r>
              <a:rPr kumimoji="0" lang="ru-RU" sz="280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постоянное недовольство всем, что предлагает взрослый. Ребенку ничего не нравится из того, что он делал раньше, он как бы отрицает тот образ жизни, который 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сложился у него до 3 лет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75656" y="2636912"/>
            <a:ext cx="4788024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такого поведения – показать себе и миру, что ты уже не беспомощный младенец, а взрослый и независимый человек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13690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Упрямство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это особенность поведения, выражаемая в стремлении непременно поступать по-своему, несмотря на все просьбы, указания и доводы других людей. 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 упорного непослушания, для которого нет видимых мотивов.</a:t>
            </a:r>
          </a:p>
          <a:p>
            <a:pPr lvl="0" algn="ctr">
              <a:buNone/>
            </a:pPr>
            <a:endParaRPr lang="ru-RU" sz="2800" b="1" i="1" dirty="0" smtClean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  <a:p>
            <a:pPr lvl="0" algn="ctr">
              <a:buNone/>
            </a:pPr>
            <a:endParaRPr lang="ru-RU" sz="2800" b="1" i="1" dirty="0" smtClean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  <a:p>
            <a:pPr lvl="0" algn="ctr">
              <a:buNone/>
            </a:pPr>
            <a:endParaRPr lang="ru-RU" sz="2800" b="1" i="1" dirty="0" smtClean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  <a:p>
            <a:pPr lvl="0" algn="ctr">
              <a:buNone/>
            </a:pPr>
            <a:endParaRPr lang="ru-RU" sz="2800" b="1" i="1" dirty="0" smtClean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  <a:p>
            <a:pPr lvl="0" algn="ctr">
              <a:buNone/>
            </a:pPr>
            <a:endParaRPr lang="ru-RU" sz="2800" b="1" i="1" dirty="0" smtClean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  <a:p>
            <a:pPr lvl="0" algn="ctr">
              <a:buNone/>
            </a:pPr>
            <a:endParaRPr lang="ru-RU" sz="2800" b="1" i="1" dirty="0" smtClean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  <a:p>
            <a:pPr lvl="0" algn="ctr"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Упрямый ребёнок имеет твёрдое мнение и противопоставляет его требованиям родителей, его девизом становятся </a:t>
            </a:r>
            <a:r>
              <a:rPr lang="ru-RU" sz="2400" b="1" i="1" u="sng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слова</a:t>
            </a:r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: "Я хочу".</a:t>
            </a:r>
          </a:p>
        </p:txBody>
      </p:sp>
      <p:pic>
        <p:nvPicPr>
          <p:cNvPr id="3" name="Picture 4" descr="Картинки по запросу &quot;картинки  про упрямство детей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564904"/>
            <a:ext cx="3652672" cy="2304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332656"/>
            <a:ext cx="59766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 smtClean="0">
                <a:ln w="317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latin typeface="Monotype Corsiva" pitchFamily="66" charset="0"/>
              </a:rPr>
              <a:t>Что делать родителям?</a:t>
            </a:r>
            <a:endParaRPr lang="ru-RU" sz="2800" b="1" i="1" dirty="0">
              <a:ln w="317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23528" y="905972"/>
            <a:ext cx="8568952" cy="554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придавайте упрямству большого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значения.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Примите это как данность.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время приступа упрямства оставайтесь рядом с ребенком, дайте ему почувствовать, что вы его понимаете.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Постарайтесь, чтобы ваша любовь не обернулась вседозволенностью и безнадзорностью. Установите четкие запреты (желательно, чтобы их было немного – лишь самые основные) и позвольте ребенку свободно действовать в этих рамках.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Будьте в поведении с ребенком последовательны. Если вы сказали нет, оставайтесь и дальше при этом мнении. Строго придерживайтесь установленных запретов.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Предъявляйте разумные требования, соответствующие возрасту.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Прежде чем обвинять ребенка в упрямстве, подумайте: а не проявляете ли упрямство вы сами? Часто такое поведение становится реакцией защиты на чрезмерное упрямство родителей.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Старайтесь не создавать ситуаций, в которых была бы возможность для проявления упрямства ребенка.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используйте силовые методы, не показывайте своего морального превосходства, иначе вы разовьете у ребенка комплекс неполноценности, ожесточите его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:\Новая папка\люди\ксиса\86c99599517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3645024"/>
            <a:ext cx="216024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23528" y="665401"/>
            <a:ext cx="842493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685800" algn="l"/>
              </a:tabLst>
            </a:pP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Капризы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действия, лишенные разумного основания.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Проявляются капризы в следующем: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желании продолжить начатое действие даже в тех случаях, когда ясно, что оно бессмысленно, не приносит пользы;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недовольстве, раздражительности, плаче;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двигательном перевозбуждении.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4293096"/>
            <a:ext cx="756084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tabLst>
                <a:tab pos="685800" algn="l"/>
              </a:tabLst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hangingPunct="0">
              <a:tabLst>
                <a:tab pos="685800" algn="l"/>
              </a:tabLst>
            </a:pPr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У капризного ребёнка любимое выражение:</a:t>
            </a:r>
          </a:p>
          <a:p>
            <a:pPr lvl="0" algn="ctr" eaLnBrk="0" hangingPunct="0">
              <a:tabLst>
                <a:tab pos="685800" algn="l"/>
              </a:tabLst>
            </a:pPr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 "Я не хочу". </a:t>
            </a:r>
            <a:endParaRPr lang="ru-RU" sz="2800" b="1" dirty="0" smtClean="0">
              <a:solidFill>
                <a:srgbClr val="C000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extBox 6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513" y="1347788"/>
            <a:ext cx="7943850" cy="1298575"/>
          </a:xfrm>
          <a:prstGeom prst="rect">
            <a:avLst/>
          </a:prstGeom>
          <a:noFill/>
        </p:spPr>
      </p:pic>
      <p:pic>
        <p:nvPicPr>
          <p:cNvPr id="20486" name="Picture 2" descr="F:\Новая папка\люди\ксиса\b22b8d5895d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88" y="3429000"/>
            <a:ext cx="2732087" cy="273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TextBox 7"/>
          <p:cNvSpPr txBox="1">
            <a:spLocks noChangeArrowheads="1"/>
          </p:cNvSpPr>
          <p:nvPr/>
        </p:nvSpPr>
        <p:spPr bwMode="auto">
          <a:xfrm>
            <a:off x="785813" y="2571750"/>
            <a:ext cx="578643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делать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Направляйте энергию ребенка в мирное русло.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 Например, если малыш рвет книжку, предложите   ему рвать старые журналы. Подключите свою  фантазию, обыграйте неприятный момент с  использованием игрушек.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11760" y="620688"/>
            <a:ext cx="4446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685800" algn="l"/>
              </a:tabLst>
            </a:pP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Обесценивание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4387</TotalTime>
  <Words>915</Words>
  <Application>Microsoft Office PowerPoint</Application>
  <PresentationFormat>Экран (4:3)</PresentationFormat>
  <Paragraphs>102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 Муниципальное бюджетное образовательное учреждение «Детский сад №9  «Россиянка»  Консультация для родителей   «ЭТОТ СЛОЖНЫЙ Возраст,  или о кризисе 3-х лет».   ».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</dc:creator>
  <cp:lastModifiedBy>zabinessa@gmail.com</cp:lastModifiedBy>
  <cp:revision>221</cp:revision>
  <dcterms:created xsi:type="dcterms:W3CDTF">2012-01-17T09:06:16Z</dcterms:created>
  <dcterms:modified xsi:type="dcterms:W3CDTF">2020-04-23T18:59:32Z</dcterms:modified>
</cp:coreProperties>
</file>